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5"/>
  </p:notesMasterIdLst>
  <p:handoutMasterIdLst>
    <p:handoutMasterId r:id="rId36"/>
  </p:handoutMasterIdLst>
  <p:sldIdLst>
    <p:sldId id="258" r:id="rId3"/>
    <p:sldId id="259" r:id="rId4"/>
    <p:sldId id="260" r:id="rId5"/>
    <p:sldId id="262" r:id="rId6"/>
    <p:sldId id="269" r:id="rId7"/>
    <p:sldId id="270" r:id="rId8"/>
    <p:sldId id="296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2" r:id="rId22"/>
    <p:sldId id="287" r:id="rId23"/>
    <p:sldId id="284" r:id="rId24"/>
    <p:sldId id="294" r:id="rId25"/>
    <p:sldId id="295" r:id="rId26"/>
    <p:sldId id="289" r:id="rId27"/>
    <p:sldId id="290" r:id="rId28"/>
    <p:sldId id="288" r:id="rId29"/>
    <p:sldId id="263" r:id="rId30"/>
    <p:sldId id="292" r:id="rId31"/>
    <p:sldId id="293" r:id="rId32"/>
    <p:sldId id="264" r:id="rId33"/>
    <p:sldId id="265" r:id="rId3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49" d="100"/>
          <a:sy n="149" d="100"/>
        </p:scale>
        <p:origin x="126" y="1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098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7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3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2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ITedge_logo_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40727"/>
            <a:ext cx="1371600" cy="333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305405"/>
            <a:ext cx="260000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2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1540963"/>
            <a:ext cx="347186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886201" y="246173"/>
            <a:ext cx="4847480" cy="4492819"/>
          </a:xfrm>
        </p:spPr>
        <p:txBody>
          <a:bodyPr anchor="ctr"/>
          <a:lstStyle>
            <a:lvl1pPr algn="l">
              <a:lnSpc>
                <a:spcPct val="100000"/>
              </a:lnSpc>
              <a:defRPr sz="1800" baseline="0">
                <a:solidFill>
                  <a:schemeClr val="accent2"/>
                </a:solidFill>
              </a:defRPr>
            </a:lvl1pPr>
            <a:lvl2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18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17145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097281" y="0"/>
            <a:ext cx="1097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0" dirty="0">
                <a:latin typeface="Gotham Medium" panose="02000604030000020004" pitchFamily="50" charset="0"/>
              </a:rPr>
              <a:t>This bullet list is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05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050" b="0" dirty="0">
                <a:latin typeface="Gotham Medium" panose="02000604030000020004" pitchFamily="50" charset="0"/>
              </a:rPr>
              <a:t>with </a:t>
            </a:r>
            <a:r>
              <a:rPr lang="en-US" sz="105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45057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2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smtClean="0">
                <a:solidFill>
                  <a:srgbClr val="002060"/>
                </a:solidFill>
                <a:latin typeface="Arial Bold" pitchFamily="-72" charset="0"/>
              </a:rPr>
              <a:t>TMT10: Troubleshooting Client Communication with Wireshark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smtClean="0">
                <a:solidFill>
                  <a:srgbClr val="C00000"/>
                </a:solidFill>
              </a:rPr>
              <a:t>Tim Warner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Author, Tech Evangelist,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Pluralsight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You Use Wireshark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85" y="695820"/>
            <a:ext cx="2561456" cy="2402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Wireshark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27" y="1291466"/>
            <a:ext cx="5551146" cy="357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64" y="1291466"/>
            <a:ext cx="5466209" cy="352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Installation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3" y="1217810"/>
            <a:ext cx="4733333" cy="36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80" y="1203598"/>
            <a:ext cx="4714286" cy="36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7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/>
          <a:lstStyle/>
          <a:p>
            <a:r>
              <a:rPr lang="en-US"/>
              <a:t>"Hubbing Out"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774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http://bit.ly/1QLBTvL</a:t>
            </a:r>
          </a:p>
        </p:txBody>
      </p:sp>
      <p:pic>
        <p:nvPicPr>
          <p:cNvPr id="8" name="Picture 4" descr="Capture-switch-hub-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047750"/>
            <a:ext cx="6616812" cy="28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cx.images-amazon.com/images/I/715NRWW6N0L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81150"/>
            <a:ext cx="1172378" cy="9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71" y="800099"/>
            <a:ext cx="8542857" cy="60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Mirroring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98055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no monitor session all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monitor session 1 source interface fa0/1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monitor session 1 destination interface fa0/2</a:t>
            </a:r>
          </a:p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Switch(config)#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19" y="1321430"/>
            <a:ext cx="7304762" cy="1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Aggregation Tap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774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http://bit.ly/1QLBTvL</a:t>
            </a:r>
          </a:p>
        </p:txBody>
      </p:sp>
      <p:pic>
        <p:nvPicPr>
          <p:cNvPr id="1030" name="Picture 6" descr="Capture-switch-tap-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7614"/>
            <a:ext cx="4470201" cy="326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71" y="1047598"/>
            <a:ext cx="8542857" cy="600031"/>
          </a:xfrm>
          <a:prstGeom prst="rect">
            <a:avLst/>
          </a:prstGeom>
        </p:spPr>
      </p:pic>
      <p:pic>
        <p:nvPicPr>
          <p:cNvPr id="6" name="Picture 2" descr="http://www.ptcnetworking.net/images/net%20optics/10%20100%20baseT%20port%20aggrega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61" y="987574"/>
            <a:ext cx="3549899" cy="7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3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Spoofing/MITM</a:t>
            </a:r>
          </a:p>
        </p:txBody>
      </p:sp>
      <p:pic>
        <p:nvPicPr>
          <p:cNvPr id="1026" name="Picture 2" descr="http://2.bp.blogspot.com/-oHagv16pVDM/VXQ5ZDlJcWI/AAAAAAAABCA/FafTr6GtF4c/s1600/Screen%2BShot%2B2015-06-07%2Bat%2B4.40.55%2BP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985" y="1063229"/>
            <a:ext cx="6010030" cy="38278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5566"/>
            <a:ext cx="5257800" cy="3886200"/>
          </a:xfrm>
        </p:spPr>
        <p:txBody>
          <a:bodyPr/>
          <a:lstStyle/>
          <a:p>
            <a:r>
              <a:rPr lang="en-US" sz="2200" dirty="0"/>
              <a:t>The Wireshark program itself is not illegal</a:t>
            </a:r>
          </a:p>
          <a:p>
            <a:r>
              <a:rPr lang="en-US" sz="2200" dirty="0"/>
              <a:t>Fundamental questions:</a:t>
            </a:r>
          </a:p>
          <a:p>
            <a:pPr lvl="1"/>
            <a:r>
              <a:rPr lang="en-US" sz="2200" dirty="0"/>
              <a:t>Do you own the network?</a:t>
            </a:r>
          </a:p>
          <a:p>
            <a:pPr lvl="1"/>
            <a:r>
              <a:rPr lang="en-US" sz="2200" dirty="0"/>
              <a:t>Are you authorized to perform packet capture?</a:t>
            </a:r>
          </a:p>
          <a:p>
            <a:r>
              <a:rPr lang="en-US" sz="2200" dirty="0"/>
              <a:t>Your tracing efforts could be considered a passive or even active attack</a:t>
            </a:r>
          </a:p>
          <a:p>
            <a:r>
              <a:rPr lang="en-US" sz="2200" dirty="0"/>
              <a:t>Terms of Use</a:t>
            </a:r>
          </a:p>
          <a:p>
            <a:r>
              <a:rPr lang="en-US" sz="2200" dirty="0"/>
              <a:t>Acceptable Use Policy</a:t>
            </a:r>
          </a:p>
        </p:txBody>
      </p:sp>
      <p:pic>
        <p:nvPicPr>
          <p:cNvPr id="2050" name="Picture 2" descr="http://images.clipartpanda.com/law-clipart-KijArR5iq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96" y="1428750"/>
            <a:ext cx="2759858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7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</p:spPr>
        <p:txBody>
          <a:bodyPr/>
          <a:lstStyle/>
          <a:p>
            <a:r>
              <a:rPr lang="en-US"/>
              <a:t>Remote Packet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5" y="1203598"/>
            <a:ext cx="8759751" cy="295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64" y="915566"/>
            <a:ext cx="6596673" cy="4176464"/>
          </a:xfrm>
          <a:prstGeom prst="rect">
            <a:avLst/>
          </a:prstGeom>
        </p:spPr>
      </p:pic>
      <p:sp>
        <p:nvSpPr>
          <p:cNvPr id="3" name="Rectangle: Diagonal Corners Rounded 2"/>
          <p:cNvSpPr/>
          <p:nvPr/>
        </p:nvSpPr>
        <p:spPr bwMode="auto">
          <a:xfrm>
            <a:off x="1294929" y="3508226"/>
            <a:ext cx="6270136" cy="1295400"/>
          </a:xfrm>
          <a:prstGeom prst="round2Diag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400" dirty="0">
                <a:latin typeface="Tekton Pro" pitchFamily="34" charset="0"/>
              </a:rPr>
              <a:t>Install only the </a:t>
            </a:r>
            <a:r>
              <a:rPr lang="en-US" sz="2400" dirty="0" err="1">
                <a:latin typeface="Tekton Pro" pitchFamily="34" charset="0"/>
              </a:rPr>
              <a:t>winPcap</a:t>
            </a:r>
            <a:r>
              <a:rPr lang="en-US" sz="2400" dirty="0">
                <a:latin typeface="Tekton Pro" pitchFamily="34" charset="0"/>
              </a:rPr>
              <a:t> bits on each node</a:t>
            </a:r>
          </a:p>
        </p:txBody>
      </p:sp>
    </p:spTree>
    <p:extLst>
      <p:ext uri="{BB962C8B-B14F-4D97-AF65-F5344CB8AC3E}">
        <p14:creationId xmlns:p14="http://schemas.microsoft.com/office/powerpoint/2010/main" val="12120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Capturing Wi-Fi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3810000" cy="3600450"/>
          </a:xfrm>
        </p:spPr>
        <p:txBody>
          <a:bodyPr/>
          <a:lstStyle/>
          <a:p>
            <a:r>
              <a:rPr lang="en-US" sz="2200"/>
              <a:t>In Windows, you can't put your WNIC in monitor mode</a:t>
            </a:r>
          </a:p>
          <a:p>
            <a:pPr lvl="1"/>
            <a:r>
              <a:rPr lang="en-US" sz="2200"/>
              <a:t>By default, you can capture only IEEE 802.11 management/control frames (no data)</a:t>
            </a:r>
          </a:p>
          <a:p>
            <a:r>
              <a:rPr lang="en-US" sz="2200"/>
              <a:t>Linux </a:t>
            </a:r>
            <a:r>
              <a:rPr lang="en-US" sz="2200" smtClean="0"/>
              <a:t>and macOS don't have </a:t>
            </a:r>
            <a:r>
              <a:rPr lang="en-US" sz="2200"/>
              <a:t>this problem </a:t>
            </a:r>
          </a:p>
        </p:txBody>
      </p:sp>
      <p:pic>
        <p:nvPicPr>
          <p:cNvPr id="1026" name="Picture 2" descr="Image result for airpcap 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09750"/>
            <a:ext cx="4229100" cy="22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2060"/>
                </a:solidFill>
              </a:rPr>
              <a:t>Our Agenda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630"/>
            <a:ext cx="5554960" cy="3034432"/>
          </a:xfrm>
        </p:spPr>
        <p:txBody>
          <a:bodyPr>
            <a:normAutofit fontScale="92500" lnSpcReduction="20000"/>
          </a:bodyPr>
          <a:lstStyle/>
          <a:p>
            <a:r>
              <a:rPr lang="en-US" sz="2600" smtClean="0"/>
              <a:t>Why you should care about Wireshark</a:t>
            </a:r>
          </a:p>
          <a:p>
            <a:r>
              <a:rPr lang="en-US" sz="2600" smtClean="0"/>
              <a:t>How </a:t>
            </a:r>
            <a:r>
              <a:rPr lang="en-US" sz="2600" smtClean="0"/>
              <a:t>you use Wireshark</a:t>
            </a:r>
          </a:p>
          <a:p>
            <a:r>
              <a:rPr lang="en-US" sz="2600" smtClean="0"/>
              <a:t>Troubleshooting </a:t>
            </a:r>
            <a:r>
              <a:rPr lang="en-US" sz="2600" smtClean="0"/>
              <a:t>client connectivity</a:t>
            </a: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43558"/>
            <a:ext cx="3048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Capturing Wi-Fi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302" y="1491630"/>
            <a:ext cx="3810000" cy="3024386"/>
          </a:xfrm>
        </p:spPr>
        <p:txBody>
          <a:bodyPr/>
          <a:lstStyle/>
          <a:p>
            <a:r>
              <a:rPr lang="en-US" sz="2200" smtClean="0"/>
              <a:t>AirPcap</a:t>
            </a:r>
            <a:endParaRPr lang="en-US" sz="2200"/>
          </a:p>
          <a:p>
            <a:r>
              <a:rPr lang="en-US" sz="2200"/>
              <a:t>Riverbed Technologies</a:t>
            </a:r>
          </a:p>
          <a:p>
            <a:pPr lvl="1"/>
            <a:r>
              <a:rPr lang="en-US" sz="2200"/>
              <a:t>Director of Open Source Projects</a:t>
            </a:r>
          </a:p>
          <a:p>
            <a:pPr lvl="1"/>
            <a:r>
              <a:rPr lang="en-US" sz="2200"/>
              <a:t>Gerald Combs</a:t>
            </a:r>
          </a:p>
        </p:txBody>
      </p:sp>
      <p:pic>
        <p:nvPicPr>
          <p:cNvPr id="1026" name="Picture 2" descr="Image result for airpcap 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09750"/>
            <a:ext cx="4229100" cy="22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smtClean="0"/>
              <a:t>Check out the Wireshark GUI interfaces</a:t>
            </a:r>
          </a:p>
          <a:p>
            <a:r>
              <a:rPr lang="en-US" sz="2200" smtClean="0"/>
              <a:t>Load capture files</a:t>
            </a:r>
          </a:p>
          <a:p>
            <a:r>
              <a:rPr lang="en-US" sz="2200" smtClean="0"/>
              <a:t>Test tshark.exe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546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troubleshooting client connectivity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19" y="581377"/>
            <a:ext cx="3420988" cy="22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Laura's Troubleshooting Checklist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9952" y="1419622"/>
            <a:ext cx="4330824" cy="33944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/>
              <a:t>Define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Collect system, application, and network path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Capture and analyze packet 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Consider other 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3480518" cy="34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Laura's Troubleshooting Checklist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11960" y="1203598"/>
            <a:ext cx="4330824" cy="33944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/>
              <a:t>Focus on complaining user's traffic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Verify trace file integrity and basic communications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Detect and prioritize delays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Look for throughput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Determine and identify TCP/UDP connection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Spot application errors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3480518" cy="34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Berkeley Packet Filter (BPF)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6159" y="1203598"/>
            <a:ext cx="8229600" cy="3343250"/>
          </a:xfrm>
        </p:spPr>
        <p:txBody>
          <a:bodyPr/>
          <a:lstStyle/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http.request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tcp.port == 145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ip.addr == 10.0.0.1</a:t>
            </a:r>
          </a:p>
          <a:p>
            <a:r>
              <a:rPr lang="en-US" sz="2400" b="0" smtClean="0">
                <a:latin typeface="Courier New" panose="02070309020205020404" pitchFamily="49" charset="0"/>
                <a:cs typeface="Courier New" panose="02070309020205020404" pitchFamily="49" charset="0"/>
              </a:rPr>
              <a:t>tcp contains jsmith</a:t>
            </a:r>
          </a:p>
          <a:p>
            <a:r>
              <a:rPr lang="en-US" sz="2400" b="0">
                <a:latin typeface="Courier New" panose="02070309020205020404" pitchFamily="49" charset="0"/>
                <a:cs typeface="Courier New" panose="02070309020205020404" pitchFamily="49" charset="0"/>
              </a:rPr>
              <a:t> ip.addr==10.0.0.1  &amp;&amp; ip.addr==</a:t>
            </a:r>
            <a:r>
              <a:rPr lang="en-US" sz="2400" b="0">
                <a:latin typeface="Courier New" panose="02070309020205020404" pitchFamily="49" charset="0"/>
                <a:cs typeface="Courier New" panose="02070309020205020404" pitchFamily="49" charset="0"/>
              </a:rPr>
              <a:t>10.0.0.2</a:t>
            </a:r>
          </a:p>
          <a:p>
            <a:r>
              <a:rPr lang="en-US" sz="2400" b="0">
                <a:latin typeface="Courier New" panose="02070309020205020404" pitchFamily="49" charset="0"/>
                <a:cs typeface="Courier New" panose="02070309020205020404" pitchFamily="49" charset="0"/>
              </a:rPr>
              <a:t>   !(arp or icmp or dns) </a:t>
            </a:r>
          </a:p>
        </p:txBody>
      </p:sp>
      <p:pic>
        <p:nvPicPr>
          <p:cNvPr id="2050" name="Picture 2" descr="https://dl.dropboxusercontent.com/u/1989993/ICON_SEARCH_FILES/img/Non_Tech_Objects/Gray/Funnel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275606"/>
            <a:ext cx="1506621" cy="16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88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Tips and Tricks Roll-Up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203598"/>
            <a:ext cx="6275040" cy="3816424"/>
          </a:xfrm>
        </p:spPr>
        <p:txBody>
          <a:bodyPr/>
          <a:lstStyle/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Name resolution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Add SSL/TLS and/or WPA2 keys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The Statistics menu is your friend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Build display filters by selection</a:t>
            </a:r>
          </a:p>
          <a:p>
            <a:r>
              <a:rPr lang="en-US" sz="2200" b="0" smtClean="0">
                <a:latin typeface="Arial" panose="020B0604020202020204" pitchFamily="34" charset="0"/>
                <a:cs typeface="Arial" panose="020B0604020202020204" pitchFamily="34" charset="0"/>
              </a:rPr>
              <a:t>Check out the  firewall ACL feature</a:t>
            </a:r>
            <a:endParaRPr lang="en-US" sz="22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dl.dropboxusercontent.com/u/1989993/ICON_SEARCH_FILES/img/Non_Tech_Objects/Gray/Thumb_Tack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49" y="1563638"/>
            <a:ext cx="1634134" cy="163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144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smtClean="0"/>
              <a:t>Analyze representative capture files</a:t>
            </a:r>
            <a:endParaRPr lang="en-US" sz="2200"/>
          </a:p>
          <a:p>
            <a:r>
              <a:rPr lang="en-US" sz="2200" smtClean="0"/>
              <a:t>Get comfortable with Wireshark</a:t>
            </a:r>
          </a:p>
        </p:txBody>
      </p:sp>
    </p:spTree>
    <p:extLst>
      <p:ext uri="{BB962C8B-B14F-4D97-AF65-F5344CB8AC3E}">
        <p14:creationId xmlns:p14="http://schemas.microsoft.com/office/powerpoint/2010/main" val="8001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thoughts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39" y="542628"/>
            <a:ext cx="2762548" cy="27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5122" name="Picture 2" descr="https://d20eq91zdmkqd.cloudfront.net/assets/images/book/large/9781/8939/97818939399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7574"/>
            <a:ext cx="321443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987574"/>
            <a:ext cx="26872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0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2060"/>
                </a:solidFill>
              </a:rPr>
              <a:t>Session Materials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000" b="1" smtClean="0">
                <a:solidFill>
                  <a:srgbClr val="FF0000"/>
                </a:solidFill>
              </a:rPr>
              <a:t>http://timw.info/wireshark</a:t>
            </a:r>
            <a:endParaRPr lang="en-US" sz="2600" b="1" dirty="0">
              <a:solidFill>
                <a:srgbClr val="FF0000"/>
              </a:solidFill>
            </a:endParaRP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91" y="1563638"/>
            <a:ext cx="304161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WCNA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520" y="1203598"/>
            <a:ext cx="4320480" cy="3824193"/>
          </a:xfrm>
        </p:spPr>
        <p:txBody>
          <a:bodyPr/>
          <a:lstStyle/>
          <a:p>
            <a:r>
              <a:rPr lang="en-US" sz="2200"/>
              <a:t>Wireshark Certified Network Analyst</a:t>
            </a:r>
          </a:p>
          <a:p>
            <a:pPr lvl="1"/>
            <a:r>
              <a:rPr lang="en-US" sz="2200" b="1">
                <a:solidFill>
                  <a:srgbClr val="0070C0"/>
                </a:solidFill>
              </a:rPr>
              <a:t>wiresharktraining.com</a:t>
            </a:r>
          </a:p>
          <a:p>
            <a:r>
              <a:rPr lang="en-US" sz="2200"/>
              <a:t>DoD 8570 certified</a:t>
            </a:r>
          </a:p>
          <a:p>
            <a:r>
              <a:rPr lang="en-US" sz="2200"/>
              <a:t>$29 exam fee</a:t>
            </a:r>
          </a:p>
          <a:p>
            <a:r>
              <a:rPr lang="en-US" sz="2200"/>
              <a:t>100 questions in 120 minutes</a:t>
            </a:r>
          </a:p>
          <a:p>
            <a:r>
              <a:rPr lang="en-US" sz="2200"/>
              <a:t>Online proctored exam</a:t>
            </a:r>
          </a:p>
          <a:p>
            <a:r>
              <a:rPr lang="en-US" sz="2200"/>
              <a:t>Recertify every 3 years</a:t>
            </a:r>
          </a:p>
          <a:p>
            <a:endParaRPr lang="en-US" sz="2200" dirty="0"/>
          </a:p>
        </p:txBody>
      </p:sp>
      <p:pic>
        <p:nvPicPr>
          <p:cNvPr id="9218" name="Picture 2" descr="http://www.techpicks.net/uploads/2/6/9/4/26941803/_30610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0" y="1563638"/>
            <a:ext cx="3720442" cy="20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Thoughts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275606"/>
            <a:ext cx="5256584" cy="3600400"/>
          </a:xfrm>
        </p:spPr>
        <p:txBody>
          <a:bodyPr/>
          <a:lstStyle/>
          <a:p>
            <a:r>
              <a:rPr lang="en-US" sz="2400" smtClean="0"/>
              <a:t>We're going to see more and more "Microsoft loves Linux" moving forward</a:t>
            </a:r>
          </a:p>
          <a:p>
            <a:r>
              <a:rPr lang="en-US" sz="2400" smtClean="0"/>
              <a:t>Learn PowerShell. Now.</a:t>
            </a:r>
          </a:p>
          <a:p>
            <a:r>
              <a:rPr lang="en-US" sz="2400" smtClean="0"/>
              <a:t>Get comfortable with: SSH, Bash, Git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771550"/>
            <a:ext cx="3147814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056" y="1726946"/>
            <a:ext cx="5410944" cy="2890416"/>
          </a:xfrm>
        </p:spPr>
        <p:txBody>
          <a:bodyPr/>
          <a:lstStyle/>
          <a:p>
            <a:r>
              <a:rPr lang="en-US" sz="2800"/>
              <a:t>Tim Warner</a:t>
            </a:r>
          </a:p>
          <a:p>
            <a:r>
              <a:rPr lang="en-US" sz="2800" smtClean="0"/>
              <a:t>http://</a:t>
            </a:r>
            <a:r>
              <a:rPr lang="en-US" sz="2800" smtClean="0"/>
              <a:t>timw.info/wireshark</a:t>
            </a:r>
            <a:endParaRPr lang="en-US" sz="2800" smtClean="0"/>
          </a:p>
          <a:p>
            <a:r>
              <a:rPr lang="en-US" sz="2800" smtClean="0"/>
              <a:t>@TechTrainerTim</a:t>
            </a:r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15566"/>
            <a:ext cx="3168352" cy="3168352"/>
          </a:xfrm>
          <a:prstGeom prst="rect">
            <a:avLst/>
          </a:prstGeom>
        </p:spPr>
      </p:pic>
      <p:pic>
        <p:nvPicPr>
          <p:cNvPr id="1026" name="Picture 2" descr="Image result for twit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25" y="2821198"/>
            <a:ext cx="470631" cy="4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icon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259378"/>
            <a:ext cx="486486" cy="4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339502"/>
            <a:ext cx="6552728" cy="45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You Should Care About Wireshark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1597" y="699542"/>
            <a:ext cx="2513831" cy="2334766"/>
            <a:chOff x="2562225" y="742950"/>
            <a:chExt cx="4019550" cy="4019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225" y="742950"/>
              <a:ext cx="4019550" cy="40195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047750"/>
              <a:ext cx="3125125" cy="86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42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Wireshark?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987574"/>
            <a:ext cx="5338936" cy="2844590"/>
          </a:xfrm>
        </p:spPr>
        <p:txBody>
          <a:bodyPr/>
          <a:lstStyle/>
          <a:p>
            <a:r>
              <a:rPr lang="en-US" sz="2400"/>
              <a:t>Open-source, cross-platform packet analyzer</a:t>
            </a:r>
          </a:p>
          <a:p>
            <a:r>
              <a:rPr lang="en-US" sz="2400"/>
              <a:t>Developed in late 1990s as </a:t>
            </a:r>
            <a:r>
              <a:rPr lang="en-US" sz="2400" b="1">
                <a:solidFill>
                  <a:srgbClr val="FF0000"/>
                </a:solidFill>
              </a:rPr>
              <a:t>Ethereal</a:t>
            </a:r>
            <a:r>
              <a:rPr lang="en-US" sz="2400"/>
              <a:t> by </a:t>
            </a:r>
            <a:r>
              <a:rPr lang="en-US" sz="2400" b="1">
                <a:solidFill>
                  <a:srgbClr val="FF0000"/>
                </a:solidFill>
              </a:rPr>
              <a:t>Gerald</a:t>
            </a:r>
            <a:r>
              <a:rPr lang="en-US" sz="2400"/>
              <a:t> </a:t>
            </a:r>
            <a:r>
              <a:rPr lang="en-US" sz="2400" b="1">
                <a:solidFill>
                  <a:srgbClr val="FF0000"/>
                </a:solidFill>
              </a:rPr>
              <a:t>Combs</a:t>
            </a:r>
          </a:p>
          <a:p>
            <a:r>
              <a:rPr lang="en-US" sz="2400" b="1">
                <a:solidFill>
                  <a:srgbClr val="FF0000"/>
                </a:solidFill>
              </a:rPr>
              <a:t>Laura</a:t>
            </a:r>
            <a:r>
              <a:rPr lang="en-US" sz="2400"/>
              <a:t> </a:t>
            </a:r>
            <a:r>
              <a:rPr lang="en-US" sz="2400" b="1">
                <a:solidFill>
                  <a:srgbClr val="FF0000"/>
                </a:solidFill>
              </a:rPr>
              <a:t>Chappell</a:t>
            </a:r>
            <a:r>
              <a:rPr lang="en-US" sz="2400"/>
              <a:t> (Wireshark University)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7694"/>
            <a:ext cx="3125125" cy="864096"/>
          </a:xfrm>
          <a:prstGeom prst="rect">
            <a:avLst/>
          </a:prstGeom>
        </p:spPr>
      </p:pic>
      <p:pic>
        <p:nvPicPr>
          <p:cNvPr id="2050" name="Picture 2" descr="https://media.licdn.com/mpr/mpr/shrinknp_200_200/p/3/000/058/076/3311b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0" y="1338136"/>
            <a:ext cx="2608684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://www.riverbednews.com/wp-content/uploads/2013/04/LauraChappell2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://www.riverbednews.com/wp-content/uploads/2013/04/LauraChappell2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0" y="1338136"/>
            <a:ext cx="2608684" cy="26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0" y="4774168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none">
                <a:solidFill>
                  <a:srgbClr val="0070C0"/>
                </a:solidFill>
                <a:latin typeface="Calibri"/>
                <a:cs typeface="Mangal" pitchFamily="18" charset="0"/>
              </a:rPr>
              <a:t>http://timw.info/wireshark</a:t>
            </a:r>
            <a:endParaRPr lang="en-US" sz="1200" b="1" u="none" dirty="0">
              <a:solidFill>
                <a:srgbClr val="0070C0"/>
              </a:solidFill>
              <a:latin typeface="Calibri"/>
              <a:cs typeface="Mang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Disclaimer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1347614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/>
              <a:t>I have no affiliation with Mr. Combs, Ms. Chappell, the Wireshark project, or Riverbed Technologies</a:t>
            </a:r>
            <a:endParaRPr lang="en-US" sz="2400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211710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97" y="921604"/>
            <a:ext cx="4977789" cy="3733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71" y="1014126"/>
            <a:ext cx="4993639" cy="377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25553"/>
            <a:ext cx="5336834" cy="3794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  <p:pic>
        <p:nvPicPr>
          <p:cNvPr id="1026" name="Picture 2" descr="http://static.filehorse.com/screenshots/file-transfer-and-networking/fiddler-screenshot-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21604"/>
            <a:ext cx="6019523" cy="39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algn="l"/>
            <a:r>
              <a:rPr lang="en-US" sz="3600" smtClean="0">
                <a:latin typeface="Arial Bold" panose="020B0704020202020204" pitchFamily="34" charset="0"/>
                <a:cs typeface="Arial Bold" panose="020B0704020202020204" pitchFamily="34" charset="0"/>
              </a:rPr>
              <a:t>Alternatives</a:t>
            </a:r>
            <a:endParaRPr lang="en-US" sz="360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2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>
                <a:latin typeface="Arial Bold" panose="020B0704020202020204" pitchFamily="34" charset="0"/>
                <a:cs typeface="Arial Bold" panose="020B0704020202020204" pitchFamily="34" charset="0"/>
              </a:rPr>
              <a:t>Why You Should Care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24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Transform qualitative 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hunches into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quantitative data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623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Prepare forensics reports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for HR or possibly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 court</a:t>
            </a:r>
            <a:endParaRPr lang="en-US" sz="20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2200" y="1200150"/>
            <a:ext cx="2819400" cy="2895600"/>
          </a:xfrm>
          <a:prstGeom prst="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>
                <a:latin typeface="+mj-lt"/>
              </a:rPr>
              <a:t>Justify </a:t>
            </a:r>
            <a:r>
              <a:rPr lang="en-US" sz="2000" smtClean="0">
                <a:latin typeface="+mj-lt"/>
              </a:rPr>
              <a:t>infrastructure </a:t>
            </a:r>
            <a:br>
              <a:rPr lang="en-US" sz="2000" smtClean="0">
                <a:latin typeface="+mj-lt"/>
              </a:rPr>
            </a:br>
            <a:r>
              <a:rPr lang="en-US" sz="2000" smtClean="0">
                <a:latin typeface="+mj-lt"/>
              </a:rPr>
              <a:t>purchases</a:t>
            </a:r>
            <a:r>
              <a:rPr lang="en-US" sz="2000">
                <a:latin typeface="+mj-lt"/>
              </a:rPr>
              <a:t/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or changes to</a:t>
            </a:r>
            <a:br>
              <a:rPr lang="en-US" sz="2000">
                <a:latin typeface="+mj-lt"/>
              </a:rPr>
            </a:br>
            <a:r>
              <a:rPr lang="en-US" sz="2000">
                <a:latin typeface="+mj-lt"/>
              </a:rPr>
              <a:t>the CIO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06" y="4533442"/>
            <a:ext cx="1728192" cy="5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2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4130</TotalTime>
  <Words>462</Words>
  <Application>Microsoft Office PowerPoint</Application>
  <PresentationFormat>On-screen Show (16:9)</PresentationFormat>
  <Paragraphs>118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ＭＳ Ｐゴシック</vt:lpstr>
      <vt:lpstr>Arial</vt:lpstr>
      <vt:lpstr>Arial Bold</vt:lpstr>
      <vt:lpstr>Calibri</vt:lpstr>
      <vt:lpstr>Calibri Light</vt:lpstr>
      <vt:lpstr>Consolas</vt:lpstr>
      <vt:lpstr>Courier New</vt:lpstr>
      <vt:lpstr>Gotham Book</vt:lpstr>
      <vt:lpstr>Gotham Light</vt:lpstr>
      <vt:lpstr>Gotham Medium</vt:lpstr>
      <vt:lpstr>Mangal</vt:lpstr>
      <vt:lpstr>Segoe UI</vt:lpstr>
      <vt:lpstr>Tekton Pro</vt:lpstr>
      <vt:lpstr>Times New Roman</vt:lpstr>
      <vt:lpstr>Wingdings</vt:lpstr>
      <vt:lpstr>Visual Studio Live! New York 2015</vt:lpstr>
      <vt:lpstr>Live! 360 2016</vt:lpstr>
      <vt:lpstr>PowerPoint Presentation</vt:lpstr>
      <vt:lpstr>Our Agenda</vt:lpstr>
      <vt:lpstr>Session Materials</vt:lpstr>
      <vt:lpstr>PowerPoint Presentation</vt:lpstr>
      <vt:lpstr>Why You Should Care About Wireshark</vt:lpstr>
      <vt:lpstr>What is Wireshark?</vt:lpstr>
      <vt:lpstr>Disclaimer</vt:lpstr>
      <vt:lpstr>Alternatives</vt:lpstr>
      <vt:lpstr>Why You Should Care</vt:lpstr>
      <vt:lpstr>How You Use Wireshark</vt:lpstr>
      <vt:lpstr>Wireshark Versions</vt:lpstr>
      <vt:lpstr>Installation</vt:lpstr>
      <vt:lpstr>"Hubbing Out"</vt:lpstr>
      <vt:lpstr>Port Mirroring</vt:lpstr>
      <vt:lpstr>Port Aggregation Tap</vt:lpstr>
      <vt:lpstr>MAC Spoofing/MITM</vt:lpstr>
      <vt:lpstr>Legalities</vt:lpstr>
      <vt:lpstr>Remote Packet Capture</vt:lpstr>
      <vt:lpstr>Capturing Wi-Fi</vt:lpstr>
      <vt:lpstr>Capturing Wi-Fi</vt:lpstr>
      <vt:lpstr>PowerPoint Presentation</vt:lpstr>
      <vt:lpstr>troubleshooting client connectivity</vt:lpstr>
      <vt:lpstr>Laura's Troubleshooting Checklist</vt:lpstr>
      <vt:lpstr>Laura's Troubleshooting Checklist</vt:lpstr>
      <vt:lpstr>Berkeley Packet Filter (BPF)</vt:lpstr>
      <vt:lpstr>Tips and Tricks Roll-Up</vt:lpstr>
      <vt:lpstr>PowerPoint Presentation</vt:lpstr>
      <vt:lpstr>closing thoughts</vt:lpstr>
      <vt:lpstr>Suggested Reading</vt:lpstr>
      <vt:lpstr>WCNA Certification</vt:lpstr>
      <vt:lpstr>Closing Thoughts</vt:lpstr>
      <vt:lpstr>PowerPoint Presentation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Tim Warner</cp:lastModifiedBy>
  <cp:revision>153</cp:revision>
  <dcterms:created xsi:type="dcterms:W3CDTF">2012-12-07T00:48:42Z</dcterms:created>
  <dcterms:modified xsi:type="dcterms:W3CDTF">2016-12-01T15:21:38Z</dcterms:modified>
</cp:coreProperties>
</file>